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0"/>
  </p:notesMasterIdLst>
  <p:handoutMasterIdLst>
    <p:handoutMasterId r:id="rId11"/>
  </p:handoutMasterIdLst>
  <p:sldIdLst>
    <p:sldId id="362" r:id="rId2"/>
    <p:sldId id="549" r:id="rId3"/>
    <p:sldId id="550" r:id="rId4"/>
    <p:sldId id="551" r:id="rId5"/>
    <p:sldId id="552" r:id="rId6"/>
    <p:sldId id="468" r:id="rId7"/>
    <p:sldId id="544" r:id="rId8"/>
    <p:sldId id="554" r:id="rId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85601" autoAdjust="0"/>
  </p:normalViewPr>
  <p:slideViewPr>
    <p:cSldViewPr snapToGrid="0" showGuides="1">
      <p:cViewPr varScale="1">
        <p:scale>
          <a:sx n="61" d="100"/>
          <a:sy n="61" d="100"/>
        </p:scale>
        <p:origin x="348"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5" d="100"/>
          <a:sy n="85" d="100"/>
        </p:scale>
        <p:origin x="11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D5BA91E6-E39C-49A7-A8C7-1997E1F6DA97}" type="datetimeFigureOut">
              <a:rPr lang="en-GB" smtClean="0"/>
              <a:t>30/06/2020</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198E5BB2-0A5A-415D-B08D-DB8B86696EA6}" type="slidenum">
              <a:rPr lang="en-GB" smtClean="0"/>
              <a:t>‹#›</a:t>
            </a:fld>
            <a:endParaRPr lang="en-GB"/>
          </a:p>
        </p:txBody>
      </p:sp>
    </p:spTree>
    <p:extLst>
      <p:ext uri="{BB962C8B-B14F-4D97-AF65-F5344CB8AC3E}">
        <p14:creationId xmlns:p14="http://schemas.microsoft.com/office/powerpoint/2010/main" val="3901416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67BE7F7B-6BFD-4B1F-8498-972A0B4B0981}" type="datetimeFigureOut">
              <a:rPr lang="en-GB" smtClean="0"/>
              <a:t>30/06/2020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378B890-4368-41A1-A4CA-B95169D697D2}" type="slidenum">
              <a:rPr lang="en-GB" smtClean="0"/>
              <a:t>‹#›</a:t>
            </a:fld>
            <a:endParaRPr lang="en-GB"/>
          </a:p>
        </p:txBody>
      </p:sp>
    </p:spTree>
    <p:extLst>
      <p:ext uri="{BB962C8B-B14F-4D97-AF65-F5344CB8AC3E}">
        <p14:creationId xmlns:p14="http://schemas.microsoft.com/office/powerpoint/2010/main" val="364748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78B890-4368-41A1-A4CA-B95169D697D2}" type="slidenum">
              <a:rPr lang="en-GB" smtClean="0"/>
              <a:t>1</a:t>
            </a:fld>
            <a:endParaRPr lang="en-GB"/>
          </a:p>
        </p:txBody>
      </p:sp>
    </p:spTree>
    <p:extLst>
      <p:ext uri="{BB962C8B-B14F-4D97-AF65-F5344CB8AC3E}">
        <p14:creationId xmlns:p14="http://schemas.microsoft.com/office/powerpoint/2010/main" val="9190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The results are based on the questions ‘Relative to what would otherwise have happened, what is your best estimate for the impact of the spread of coronavirus (Covid-19) on the sales, employment and capital expenditure of your business in each of the following periods?’ Respondents provided their expected impacts for 2020 Q2, 2020 Q3, 2020 Q4 and 2021 Q1.</a:t>
            </a:r>
            <a:endParaRPr lang="en-GB" dirty="0"/>
          </a:p>
        </p:txBody>
      </p:sp>
      <p:sp>
        <p:nvSpPr>
          <p:cNvPr id="4" name="Slide Number Placeholder 3"/>
          <p:cNvSpPr>
            <a:spLocks noGrp="1"/>
          </p:cNvSpPr>
          <p:nvPr>
            <p:ph type="sldNum" sz="quarter" idx="10"/>
          </p:nvPr>
        </p:nvSpPr>
        <p:spPr/>
        <p:txBody>
          <a:bodyPr/>
          <a:lstStyle/>
          <a:p>
            <a:fld id="{B378B890-4368-41A1-A4CA-B95169D697D2}" type="slidenum">
              <a:rPr lang="en-GB" smtClean="0"/>
              <a:t>3</a:t>
            </a:fld>
            <a:endParaRPr lang="en-GB"/>
          </a:p>
        </p:txBody>
      </p:sp>
    </p:spTree>
    <p:extLst>
      <p:ext uri="{BB962C8B-B14F-4D97-AF65-F5344CB8AC3E}">
        <p14:creationId xmlns:p14="http://schemas.microsoft.com/office/powerpoint/2010/main" val="278195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See footnote for Chart 1.</a:t>
            </a:r>
            <a:endParaRPr lang="en-GB" dirty="0"/>
          </a:p>
        </p:txBody>
      </p:sp>
      <p:sp>
        <p:nvSpPr>
          <p:cNvPr id="4" name="Slide Number Placeholder 3"/>
          <p:cNvSpPr>
            <a:spLocks noGrp="1"/>
          </p:cNvSpPr>
          <p:nvPr>
            <p:ph type="sldNum" sz="quarter" idx="10"/>
          </p:nvPr>
        </p:nvSpPr>
        <p:spPr/>
        <p:txBody>
          <a:bodyPr/>
          <a:lstStyle/>
          <a:p>
            <a:fld id="{B378B890-4368-41A1-A4CA-B95169D697D2}" type="slidenum">
              <a:rPr lang="en-GB" smtClean="0"/>
              <a:t>4</a:t>
            </a:fld>
            <a:endParaRPr lang="en-GB"/>
          </a:p>
        </p:txBody>
      </p:sp>
    </p:spTree>
    <p:extLst>
      <p:ext uri="{BB962C8B-B14F-4D97-AF65-F5344CB8AC3E}">
        <p14:creationId xmlns:p14="http://schemas.microsoft.com/office/powerpoint/2010/main" val="100421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The CET1 capital ratio is defined as CET1 capital expressed as a percentage of risk-weighted assets. Major UK banks are Barclays, HSBC, Lloyds Banking Group, Nationwide, The Royal Bank of Scotland, Santander UK and Standard Chartered. From 2011, data are CET1 capital ratios as reported by banks. Prior to 2011, data are Bank estimates of banks’ CET1 ratios.</a:t>
            </a:r>
          </a:p>
          <a:p>
            <a:pPr marL="241539" indent="-241539">
              <a:buAutoNum type="alphaLcParenBoth"/>
            </a:pPr>
            <a:r>
              <a:rPr lang="en-GB" sz="1300" dirty="0"/>
              <a:t>Capital figures are year-end.</a:t>
            </a:r>
          </a:p>
          <a:p>
            <a:pPr marL="241539" indent="-241539">
              <a:buAutoNum type="alphaLcParenBoth"/>
            </a:pPr>
            <a:r>
              <a:rPr lang="en-GB" sz="1300" dirty="0"/>
              <a:t>The impact of the 2019 stress test does not include the conversion of AT1 instruments.</a:t>
            </a:r>
          </a:p>
          <a:p>
            <a:pPr marL="241539" indent="-241539">
              <a:buAutoNum type="alphaLcParenBoth"/>
            </a:pPr>
            <a:r>
              <a:rPr lang="en-GB" sz="1300" dirty="0"/>
              <a:t>The 2019 stress test capital drawdown starts from 2018 Q4.</a:t>
            </a:r>
          </a:p>
          <a:p>
            <a:pPr marL="241539" indent="-241539">
              <a:buAutoNum type="alphaLcParenBoth"/>
            </a:pPr>
            <a:r>
              <a:rPr lang="en-GB" sz="1300" dirty="0"/>
              <a:t>The desktop stress test capital drawdown starts from 2019 Q4.</a:t>
            </a:r>
          </a:p>
          <a:p>
            <a:pPr marL="241539" indent="-241539">
              <a:buAutoNum type="alphaLcParenBoth"/>
            </a:pPr>
            <a:r>
              <a:rPr lang="en-GB" sz="1300" dirty="0"/>
              <a:t>The risk-weighted minimum requirements in the desktop stress test are based on setting P2A as a nominal amount, in line with the ‘PRA statement on temporarily setting P2A as a nominal amount from 7 May 2020’. In this exercise the nominal value of P2A requirements is assumed to remain constant over the horizon.</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6</a:t>
            </a:fld>
            <a:endParaRPr lang="en-GB"/>
          </a:p>
        </p:txBody>
      </p:sp>
    </p:spTree>
    <p:extLst>
      <p:ext uri="{BB962C8B-B14F-4D97-AF65-F5344CB8AC3E}">
        <p14:creationId xmlns:p14="http://schemas.microsoft.com/office/powerpoint/2010/main" val="1094243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p:spPr>
        <p:txBody>
          <a:bodyPr/>
          <a:lstStyle>
            <a:lvl1pPr marL="0" indent="0">
              <a:buNone/>
              <a:defRPr sz="1800">
                <a:solidFill>
                  <a:schemeClr val="bg1"/>
                </a:solidFill>
              </a:defRPr>
            </a:lvl1pPr>
          </a:lstStyle>
          <a:p>
            <a:r>
              <a:rPr lang="en-US"/>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noFill/>
        </p:spPr>
        <p:txBody>
          <a:bodyPr/>
          <a:lstStyle/>
          <a:p>
            <a:r>
              <a:rPr lang="en-US"/>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noFill/>
        </p:spPr>
        <p:txBody>
          <a:bodyPr/>
          <a:lstStyle/>
          <a:p>
            <a:r>
              <a:rPr lang="en-US"/>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a:t>
            </a:r>
            <a:br>
              <a:rPr lang="en-GB" dirty="0"/>
            </a:br>
            <a:r>
              <a:rPr lang="en-GB" dirty="0"/>
              <a:t>(Calibri 48pt)</a:t>
            </a:r>
          </a:p>
          <a:p>
            <a:pPr lvl="1"/>
            <a:r>
              <a:rPr lang="en-US" dirty="0"/>
              <a:t>Presentation subtitle </a:t>
            </a:r>
            <a:br>
              <a:rPr lang="en-US" dirty="0"/>
            </a:br>
            <a:r>
              <a:rPr lang="en-US" dirty="0"/>
              <a:t>(Calibri 32pt)</a:t>
            </a:r>
          </a:p>
          <a:p>
            <a:pPr lvl="1"/>
            <a:endParaRPr lang="en-US" dirty="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15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dirty="0"/>
              <a:t>Large image and text </a:t>
            </a:r>
            <a:r>
              <a:rPr lang="en-GB" sz="3200" b="1" dirty="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a:t>
            </a:r>
            <a:br>
              <a:rPr lang="en-US" dirty="0"/>
            </a:br>
            <a:r>
              <a:rPr lang="en-US" dirty="0"/>
              <a:t>(Calibri 28pt): click to add text</a:t>
            </a:r>
          </a:p>
          <a:p>
            <a:pPr lvl="1"/>
            <a:r>
              <a:rPr lang="en-US" dirty="0"/>
              <a:t>Subtitle </a:t>
            </a:r>
            <a:br>
              <a:rPr lang="en-US" dirty="0"/>
            </a:br>
            <a:r>
              <a:rPr lang="en-US" dirty="0"/>
              <a:t>(Calibri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p:spPr>
        <p:txBody>
          <a:bodyPr/>
          <a:lstStyle/>
          <a:p>
            <a:r>
              <a:rPr lang="en-US"/>
              <a:t>Click icon to add picture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p:spPr>
        <p:txBody>
          <a:bodyPr/>
          <a:lstStyle/>
          <a:p>
            <a:r>
              <a:rPr lang="en-US"/>
              <a:t>Click icon to add chart</a:t>
            </a:r>
            <a:endParaRPr lang="en-GB"/>
          </a:p>
        </p:txBody>
      </p:sp>
    </p:spTree>
    <p:extLst>
      <p:ext uri="{BB962C8B-B14F-4D97-AF65-F5344CB8AC3E}">
        <p14:creationId xmlns:p14="http://schemas.microsoft.com/office/powerpoint/2010/main" val="371298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p:spPr>
        <p:txBody>
          <a:bodyPr/>
          <a:lstStyle/>
          <a:p>
            <a:r>
              <a:rPr lang="en-US"/>
              <a:t>Click icon to add picture</a:t>
            </a:r>
            <a:endParaRPr lang="en-GB"/>
          </a:p>
        </p:txBody>
      </p:sp>
    </p:spTree>
    <p:extLst>
      <p:ext uri="{BB962C8B-B14F-4D97-AF65-F5344CB8AC3E}">
        <p14:creationId xmlns:p14="http://schemas.microsoft.com/office/powerpoint/2010/main" val="14155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sz="3200" b="1" dirty="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sz="3200" b="1" dirty="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5052" y="1752600"/>
            <a:ext cx="6092123" cy="4629150"/>
          </a:xfrm>
          <a:prstGeom prst="rect">
            <a:avLst/>
          </a:prstGeom>
        </p:spPr>
        <p:txBody>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a:t>Bulleted subtitle (Calibri 28pt): click to add text</a:t>
            </a:r>
          </a:p>
          <a:p>
            <a:pPr lvl="2"/>
            <a:r>
              <a:rPr lang="en-US" dirty="0"/>
              <a:t>Bulleted body text (Calibri 20pt)</a:t>
            </a:r>
          </a:p>
          <a:p>
            <a:pPr lvl="4"/>
            <a:r>
              <a:rPr lang="en-US" dirty="0"/>
              <a:t>Bulleted source (Calibri 16pt)</a:t>
            </a:r>
          </a:p>
        </p:txBody>
      </p:sp>
    </p:spTree>
    <p:extLst>
      <p:ext uri="{BB962C8B-B14F-4D97-AF65-F5344CB8AC3E}">
        <p14:creationId xmlns:p14="http://schemas.microsoft.com/office/powerpoint/2010/main" val="334149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Wide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524000" y="1752600"/>
            <a:ext cx="8890000" cy="4629150"/>
          </a:xfrm>
          <a:prstGeom prst="rect">
            <a:avLst/>
          </a:prstGeom>
        </p:spPr>
        <p:txBody>
          <a:bodyPr>
            <a:noAutofit/>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a:t>Bulleted subtitle (Calibri 28pt): click to add text</a:t>
            </a:r>
          </a:p>
          <a:p>
            <a:pPr lvl="2"/>
            <a:r>
              <a:rPr lang="en-US" dirty="0"/>
              <a:t>Bulleted body text (Calibri 20pt)</a:t>
            </a:r>
          </a:p>
          <a:p>
            <a:pPr lvl="4"/>
            <a:r>
              <a:rPr lang="en-US" dirty="0"/>
              <a:t>Bulleted source (Calibri 16pt)</a:t>
            </a:r>
          </a:p>
        </p:txBody>
      </p:sp>
    </p:spTree>
    <p:extLst>
      <p:ext uri="{BB962C8B-B14F-4D97-AF65-F5344CB8AC3E}">
        <p14:creationId xmlns:p14="http://schemas.microsoft.com/office/powerpoint/2010/main" val="55873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3799"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7" y="1752600"/>
            <a:ext cx="1271019" cy="1271019"/>
          </a:xfrm>
          <a:prstGeom prst="rect">
            <a:avLst/>
          </a:prstGeom>
        </p:spPr>
      </p:pic>
      <p:sp>
        <p:nvSpPr>
          <p:cNvPr id="16" name="Text Placeholder 15"/>
          <p:cNvSpPr>
            <a:spLocks noGrp="1"/>
          </p:cNvSpPr>
          <p:nvPr>
            <p:ph type="body" sz="quarter" idx="16" hasCustomPrompt="1"/>
          </p:nvPr>
        </p:nvSpPr>
        <p:spPr>
          <a:xfrm>
            <a:off x="6096000" y="3378200"/>
            <a:ext cx="5638096" cy="3003550"/>
          </a:xfrm>
        </p:spPr>
        <p:txBody>
          <a:bodyPr rIns="457200"/>
          <a:lstStyle>
            <a:lvl1pPr>
              <a:defRPr>
                <a:solidFill>
                  <a:schemeClr val="accent2"/>
                </a:solidFill>
              </a:defRPr>
            </a:lvl1pPr>
            <a:lvl2pPr>
              <a:defRPr>
                <a:solidFill>
                  <a:schemeClr val="accent2"/>
                </a:solidFill>
              </a:defRPr>
            </a:lvl2pPr>
          </a:lstStyle>
          <a:p>
            <a:pPr lvl="1"/>
            <a:r>
              <a:rPr lang="en-US" dirty="0"/>
              <a:t>Subtitle (Calibri 28pt): click to add text</a:t>
            </a:r>
          </a:p>
          <a:p>
            <a:pPr lvl="0"/>
            <a:r>
              <a:rPr lang="en-US" dirty="0"/>
              <a:t>Bulleted 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8" name="Text Placeholder 17"/>
          <p:cNvSpPr>
            <a:spLocks noGrp="1"/>
          </p:cNvSpPr>
          <p:nvPr>
            <p:ph type="body" sz="quarter" idx="17" hasCustomPrompt="1"/>
          </p:nvPr>
        </p:nvSpPr>
        <p:spPr>
          <a:xfrm>
            <a:off x="457200" y="3378199"/>
            <a:ext cx="5638096" cy="3003551"/>
          </a:xfrm>
        </p:spPr>
        <p:txBody>
          <a:bodyPr rIns="457200"/>
          <a:lstStyle>
            <a:lvl1pPr>
              <a:defRPr>
                <a:solidFill>
                  <a:schemeClr val="accent2"/>
                </a:solidFill>
              </a:defRPr>
            </a:lvl1pPr>
            <a:lvl2pPr>
              <a:defRPr>
                <a:solidFill>
                  <a:schemeClr val="accent2"/>
                </a:solidFill>
              </a:defRPr>
            </a:lvl2pPr>
          </a:lstStyle>
          <a:p>
            <a:pPr lvl="1"/>
            <a:r>
              <a:rPr lang="en-US" dirty="0"/>
              <a:t>Subtitle (Calibri 28pt): click to add text</a:t>
            </a:r>
          </a:p>
          <a:p>
            <a:pPr lvl="0"/>
            <a:r>
              <a:rPr lang="en-US" dirty="0"/>
              <a:t>Bulleted 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95894"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(Calibri 20pt)</a:t>
            </a:r>
          </a:p>
          <a:p>
            <a:pPr lvl="5"/>
            <a:r>
              <a:rPr lang="en-US" dirty="0"/>
              <a:t>Source (Calibri 16pt)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1" y="1752600"/>
            <a:ext cx="1271019" cy="1271019"/>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2077"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8597" y="1752600"/>
            <a:ext cx="1271019" cy="1271019"/>
          </a:xfrm>
          <a:prstGeom prst="rect">
            <a:avLst/>
          </a:prstGeom>
        </p:spPr>
      </p:pic>
      <p:sp>
        <p:nvSpPr>
          <p:cNvPr id="17" name="Text Placeholder 12"/>
          <p:cNvSpPr>
            <a:spLocks noGrp="1"/>
          </p:cNvSpPr>
          <p:nvPr>
            <p:ph type="body" sz="quarter" idx="14" hasCustomPrompt="1"/>
          </p:nvPr>
        </p:nvSpPr>
        <p:spPr>
          <a:xfrm>
            <a:off x="8217482"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(Calibri 20pt)</a:t>
            </a:r>
          </a:p>
          <a:p>
            <a:pPr lvl="5"/>
            <a:r>
              <a:rPr lang="en-US" dirty="0"/>
              <a:t>Source (Calibri 16pt)</a:t>
            </a:r>
            <a:endParaRPr lang="en-GB" dirty="0"/>
          </a:p>
        </p:txBody>
      </p:sp>
      <p:sp>
        <p:nvSpPr>
          <p:cNvPr id="18" name="Text Placeholder 12"/>
          <p:cNvSpPr>
            <a:spLocks noGrp="1"/>
          </p:cNvSpPr>
          <p:nvPr>
            <p:ph type="body" sz="quarter" idx="15" hasCustomPrompt="1"/>
          </p:nvPr>
        </p:nvSpPr>
        <p:spPr>
          <a:xfrm>
            <a:off x="4406688"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(Calibri 20pt)</a:t>
            </a:r>
          </a:p>
          <a:p>
            <a:pPr lvl="5"/>
            <a:r>
              <a:rPr lang="en-US" dirty="0"/>
              <a:t>Source (Calibri 16pt)</a:t>
            </a:r>
            <a:endParaRPr lang="en-GB" dirty="0"/>
          </a:p>
        </p:txBody>
      </p:sp>
    </p:spTree>
    <p:extLst>
      <p:ext uri="{BB962C8B-B14F-4D97-AF65-F5344CB8AC3E}">
        <p14:creationId xmlns:p14="http://schemas.microsoft.com/office/powerpoint/2010/main" val="29133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5075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a:t>
            </a:r>
            <a:br>
              <a:rPr lang="en-US" dirty="0"/>
            </a:br>
            <a:r>
              <a:rPr lang="en-US" dirty="0"/>
              <a:t>(Calibri 28pt)</a:t>
            </a:r>
          </a:p>
          <a:p>
            <a:pPr lvl="3"/>
            <a:r>
              <a:rPr lang="en-US" dirty="0"/>
              <a:t>Body text</a:t>
            </a:r>
            <a:br>
              <a:rPr lang="en-US" dirty="0"/>
            </a:br>
            <a:r>
              <a:rPr lang="en-US" dirty="0"/>
              <a:t>(Calibri 20pt)</a:t>
            </a:r>
          </a:p>
          <a:p>
            <a:pPr lvl="5"/>
            <a:r>
              <a:rPr lang="en-US" dirty="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490" y="1752600"/>
            <a:ext cx="1271019" cy="1271019"/>
          </a:xfrm>
          <a:prstGeom prst="rect">
            <a:avLst/>
          </a:prstGeom>
        </p:spPr>
      </p:pic>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840" y="1752600"/>
            <a:ext cx="1271019" cy="1271019"/>
          </a:xfrm>
          <a:prstGeom prst="rect">
            <a:avLst/>
          </a:prstGeom>
        </p:spPr>
      </p:pic>
      <p:sp>
        <p:nvSpPr>
          <p:cNvPr id="28" name="Text Placeholder 12"/>
          <p:cNvSpPr>
            <a:spLocks noGrp="1"/>
          </p:cNvSpPr>
          <p:nvPr>
            <p:ph type="body" sz="quarter" idx="14" hasCustomPrompt="1"/>
          </p:nvPr>
        </p:nvSpPr>
        <p:spPr>
          <a:xfrm>
            <a:off x="340200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a:t>
            </a:r>
            <a:br>
              <a:rPr lang="en-US" dirty="0"/>
            </a:br>
            <a:r>
              <a:rPr lang="en-US" dirty="0"/>
              <a:t>(Calibri 28pt)</a:t>
            </a:r>
          </a:p>
          <a:p>
            <a:pPr lvl="3"/>
            <a:r>
              <a:rPr lang="en-US" dirty="0"/>
              <a:t>Body text</a:t>
            </a:r>
            <a:br>
              <a:rPr lang="en-US" dirty="0"/>
            </a:br>
            <a:r>
              <a:rPr lang="en-US" dirty="0"/>
              <a:t>(Calibri 20pt)</a:t>
            </a:r>
          </a:p>
          <a:p>
            <a:pPr lvl="5"/>
            <a:r>
              <a:rPr lang="en-US" dirty="0"/>
              <a:t>Source (Calibri 16pt)</a:t>
            </a:r>
            <a:endParaRPr lang="en-GB" dirty="0"/>
          </a:p>
        </p:txBody>
      </p:sp>
      <p:sp>
        <p:nvSpPr>
          <p:cNvPr id="29" name="Text Placeholder 12"/>
          <p:cNvSpPr>
            <a:spLocks noGrp="1"/>
          </p:cNvSpPr>
          <p:nvPr>
            <p:ph type="body" sz="quarter" idx="15" hasCustomPrompt="1"/>
          </p:nvPr>
        </p:nvSpPr>
        <p:spPr>
          <a:xfrm>
            <a:off x="645155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a:t>
            </a:r>
            <a:br>
              <a:rPr lang="en-US" dirty="0"/>
            </a:br>
            <a:r>
              <a:rPr lang="en-US" dirty="0"/>
              <a:t>(Calibri 28pt)</a:t>
            </a:r>
          </a:p>
          <a:p>
            <a:pPr lvl="3"/>
            <a:r>
              <a:rPr lang="en-US" dirty="0"/>
              <a:t>Body text</a:t>
            </a:r>
            <a:br>
              <a:rPr lang="en-US" dirty="0"/>
            </a:br>
            <a:r>
              <a:rPr lang="en-US" dirty="0"/>
              <a:t>(Calibri 20pt)</a:t>
            </a:r>
          </a:p>
          <a:p>
            <a:pPr lvl="5"/>
            <a:r>
              <a:rPr lang="en-US" dirty="0"/>
              <a:t>Source (Calibri 16pt)</a:t>
            </a:r>
            <a:endParaRPr lang="en-GB" dirty="0"/>
          </a:p>
        </p:txBody>
      </p:sp>
      <p:sp>
        <p:nvSpPr>
          <p:cNvPr id="30" name="Text Placeholder 12"/>
          <p:cNvSpPr>
            <a:spLocks noGrp="1"/>
          </p:cNvSpPr>
          <p:nvPr>
            <p:ph type="body" sz="quarter" idx="16" hasCustomPrompt="1"/>
          </p:nvPr>
        </p:nvSpPr>
        <p:spPr>
          <a:xfrm>
            <a:off x="950280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a:t>
            </a:r>
            <a:br>
              <a:rPr lang="en-US" dirty="0"/>
            </a:br>
            <a:r>
              <a:rPr lang="en-US" dirty="0"/>
              <a:t>(Calibri 28pt)</a:t>
            </a:r>
          </a:p>
          <a:p>
            <a:pPr lvl="3"/>
            <a:r>
              <a:rPr lang="en-US" dirty="0"/>
              <a:t>Body text</a:t>
            </a:r>
            <a:br>
              <a:rPr lang="en-US" dirty="0"/>
            </a:br>
            <a:r>
              <a:rPr lang="en-US" dirty="0"/>
              <a:t>(Calibri 20pt)</a:t>
            </a:r>
          </a:p>
          <a:p>
            <a:pPr lvl="5"/>
            <a:r>
              <a:rPr lang="en-US" dirty="0"/>
              <a:t>Source (Calibri 16pt)</a:t>
            </a:r>
            <a:endParaRPr lang="en-GB" dirty="0"/>
          </a:p>
        </p:txBody>
      </p:sp>
    </p:spTree>
    <p:extLst>
      <p:ext uri="{BB962C8B-B14F-4D97-AF65-F5344CB8AC3E}">
        <p14:creationId xmlns:p14="http://schemas.microsoft.com/office/powerpoint/2010/main" val="154159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a:t>Click to edit </a:t>
            </a:r>
            <a:r>
              <a:rPr lang="en-GB" sz="3200" b="1" dirty="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70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a:t>
            </a:r>
            <a:br>
              <a:rPr lang="en-US" dirty="0"/>
            </a:br>
            <a:r>
              <a:rPr lang="en-US" dirty="0"/>
              <a:t>(Calibri 20pt)</a:t>
            </a:r>
          </a:p>
          <a:p>
            <a:pPr lvl="5"/>
            <a:r>
              <a:rPr lang="en-US" dirty="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sp>
        <p:nvSpPr>
          <p:cNvPr id="20" name="Text Placeholder 12"/>
          <p:cNvSpPr>
            <a:spLocks noGrp="1"/>
          </p:cNvSpPr>
          <p:nvPr>
            <p:ph type="body" sz="quarter" idx="14" hasCustomPrompt="1"/>
          </p:nvPr>
        </p:nvSpPr>
        <p:spPr>
          <a:xfrm>
            <a:off x="5142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a:t>
            </a:r>
            <a:br>
              <a:rPr lang="en-US" dirty="0"/>
            </a:br>
            <a:r>
              <a:rPr lang="en-US" dirty="0"/>
              <a:t>(Calibri 20pt)</a:t>
            </a:r>
          </a:p>
          <a:p>
            <a:pPr lvl="5"/>
            <a:r>
              <a:rPr lang="en-US" dirty="0"/>
              <a:t>Source (Calibri 16pt)</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0" y="1752600"/>
            <a:ext cx="1271019" cy="1271019"/>
          </a:xfrm>
          <a:prstGeom prst="rect">
            <a:avLst/>
          </a:prstGeom>
        </p:spPr>
      </p:pic>
      <p:sp>
        <p:nvSpPr>
          <p:cNvPr id="22" name="Text Placeholder 12"/>
          <p:cNvSpPr>
            <a:spLocks noGrp="1"/>
          </p:cNvSpPr>
          <p:nvPr>
            <p:ph type="body" sz="quarter" idx="15" hasCustomPrompt="1"/>
          </p:nvPr>
        </p:nvSpPr>
        <p:spPr>
          <a:xfrm>
            <a:off x="972035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a:t>
            </a:r>
            <a:br>
              <a:rPr lang="en-US" dirty="0"/>
            </a:br>
            <a:r>
              <a:rPr lang="en-US" dirty="0"/>
              <a:t>(Calibri 20pt)</a:t>
            </a:r>
          </a:p>
          <a:p>
            <a:pPr lvl="5"/>
            <a:r>
              <a:rPr lang="en-US" dirty="0"/>
              <a:t>Source (Calibri 16pt)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sp>
        <p:nvSpPr>
          <p:cNvPr id="24" name="Text Placeholder 12"/>
          <p:cNvSpPr>
            <a:spLocks noGrp="1"/>
          </p:cNvSpPr>
          <p:nvPr>
            <p:ph type="body" sz="quarter" idx="16" hasCustomPrompt="1"/>
          </p:nvPr>
        </p:nvSpPr>
        <p:spPr>
          <a:xfrm>
            <a:off x="7431174"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a:t>
            </a:r>
            <a:br>
              <a:rPr lang="en-US" dirty="0"/>
            </a:br>
            <a:r>
              <a:rPr lang="en-US" dirty="0"/>
              <a:t>(Calibri 20pt)</a:t>
            </a:r>
          </a:p>
          <a:p>
            <a:pPr lvl="5"/>
            <a:r>
              <a:rPr lang="en-US" dirty="0"/>
              <a:t>Source (Calibri 16pt)</a:t>
            </a:r>
            <a:endParaRPr lang="en-GB"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664" y="1752600"/>
            <a:ext cx="1271019" cy="1271019"/>
          </a:xfrm>
          <a:prstGeom prst="rect">
            <a:avLst/>
          </a:prstGeom>
        </p:spPr>
      </p:pic>
      <p:sp>
        <p:nvSpPr>
          <p:cNvPr id="26" name="Text Placeholder 12"/>
          <p:cNvSpPr>
            <a:spLocks noGrp="1"/>
          </p:cNvSpPr>
          <p:nvPr>
            <p:ph type="body" sz="quarter" idx="17" hasCustomPrompt="1"/>
          </p:nvPr>
        </p:nvSpPr>
        <p:spPr>
          <a:xfrm>
            <a:off x="2852911"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a:t>Subtitle (Calibri 28pt)</a:t>
            </a:r>
          </a:p>
          <a:p>
            <a:pPr lvl="3"/>
            <a:r>
              <a:rPr lang="en-US" dirty="0"/>
              <a:t>Body text </a:t>
            </a:r>
            <a:br>
              <a:rPr lang="en-US" dirty="0"/>
            </a:br>
            <a:r>
              <a:rPr lang="en-US" dirty="0"/>
              <a:t>(Calibri 20pt)</a:t>
            </a:r>
          </a:p>
          <a:p>
            <a:pPr lvl="5"/>
            <a:r>
              <a:rPr lang="en-US" dirty="0"/>
              <a:t>Source (Calibri 16pt)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401" y="1752600"/>
            <a:ext cx="1271019" cy="1271019"/>
          </a:xfrm>
          <a:prstGeom prst="rect">
            <a:avLst/>
          </a:prstGeom>
        </p:spPr>
      </p:pic>
    </p:spTree>
    <p:extLst>
      <p:ext uri="{BB962C8B-B14F-4D97-AF65-F5344CB8AC3E}">
        <p14:creationId xmlns:p14="http://schemas.microsoft.com/office/powerpoint/2010/main" val="336026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a:t>Click icon to add picture</a:t>
            </a:r>
            <a:endParaRPr lang="en-GB" dirty="0"/>
          </a:p>
        </p:txBody>
      </p:sp>
      <p:sp>
        <p:nvSpPr>
          <p:cNvPr id="15" name="Picture Placeholder 276"/>
          <p:cNvSpPr>
            <a:spLocks noGrp="1"/>
          </p:cNvSpPr>
          <p:nvPr>
            <p:ph type="pic" sz="quarter" idx="10"/>
          </p:nvPr>
        </p:nvSpPr>
        <p:spPr>
          <a:xfrm>
            <a:off x="8382794" y="1371600"/>
            <a:ext cx="3808800" cy="4114800"/>
          </a:xfrm>
          <a:noFill/>
        </p:spPr>
        <p:txBody>
          <a:bodyPr/>
          <a:lstStyle/>
          <a:p>
            <a:r>
              <a:rPr lang="en-US"/>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a:t>
            </a:r>
            <a:br>
              <a:rPr lang="en-GB" dirty="0"/>
            </a:br>
            <a:r>
              <a:rPr lang="en-GB" dirty="0"/>
              <a:t>(Calibri 48pt)</a:t>
            </a:r>
          </a:p>
          <a:p>
            <a:pPr lvl="1"/>
            <a:r>
              <a:rPr lang="en-US" dirty="0"/>
              <a:t>Presentation subtitle </a:t>
            </a:r>
            <a:br>
              <a:rPr lang="en-US" dirty="0"/>
            </a:br>
            <a:r>
              <a:rPr lang="en-US" dirty="0"/>
              <a:t>(Calibri 32pt)</a:t>
            </a:r>
          </a:p>
          <a:p>
            <a:pPr lvl="1"/>
            <a:endParaRPr lang="en-US" dirty="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617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fld id="{6F5FA1F4-1D2C-43EA-A807-DE4AD1C343E9}" type="datetimeFigureOut">
              <a:rPr lang="en-GB" smtClean="0"/>
              <a:t>30/06/2020</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54713-D6B4-4D5A-809F-30B14C1CA399}"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9237EA-08E5-4F76-8536-2DA90138E57F}" type="slidenum">
              <a:rPr lang="en-GB" smtClean="0"/>
              <a:t>‹#›</a:t>
            </a:fld>
            <a:endParaRPr lang="en-GB"/>
          </a:p>
        </p:txBody>
      </p:sp>
    </p:spTree>
    <p:extLst>
      <p:ext uri="{BB962C8B-B14F-4D97-AF65-F5344CB8AC3E}">
        <p14:creationId xmlns:p14="http://schemas.microsoft.com/office/powerpoint/2010/main" val="179134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a:t>Click icon to add picture</a:t>
            </a:r>
            <a:endParaRPr lang="en-GB" dirty="0"/>
          </a:p>
        </p:txBody>
      </p:sp>
      <p:sp>
        <p:nvSpPr>
          <p:cNvPr id="70" name="Picture Placeholder 276"/>
          <p:cNvSpPr>
            <a:spLocks noGrp="1"/>
          </p:cNvSpPr>
          <p:nvPr>
            <p:ph type="pic" sz="quarter" idx="10"/>
          </p:nvPr>
        </p:nvSpPr>
        <p:spPr>
          <a:xfrm>
            <a:off x="7623987" y="1371599"/>
            <a:ext cx="3045600" cy="5486400"/>
          </a:xfrm>
          <a:noFill/>
        </p:spPr>
        <p:txBody>
          <a:bodyPr/>
          <a:lstStyle/>
          <a:p>
            <a:r>
              <a:rPr lang="en-US"/>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a:t>
            </a:r>
            <a:br>
              <a:rPr lang="en-GB" dirty="0"/>
            </a:br>
            <a:r>
              <a:rPr lang="en-GB" dirty="0"/>
              <a:t>(Calibri 48pt)</a:t>
            </a:r>
          </a:p>
          <a:p>
            <a:pPr lvl="1"/>
            <a:r>
              <a:rPr lang="en-US" dirty="0"/>
              <a:t>Presentation subtitle </a:t>
            </a:r>
            <a:br>
              <a:rPr lang="en-US" dirty="0"/>
            </a:br>
            <a:r>
              <a:rPr lang="en-US" dirty="0"/>
              <a:t>(Calibri 32pt)</a:t>
            </a:r>
          </a:p>
          <a:p>
            <a:pPr lvl="1"/>
            <a:endParaRPr lang="en-US" dirty="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399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dirty="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noFill/>
        </p:spPr>
        <p:txBody>
          <a:bodyPr/>
          <a:lstStyle/>
          <a:p>
            <a:r>
              <a:rPr lang="en-US"/>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(Calibri 48pt)</a:t>
            </a:r>
          </a:p>
          <a:p>
            <a:pPr lvl="1"/>
            <a:r>
              <a:rPr lang="en-US" dirty="0"/>
              <a:t>Presentation subtitle </a:t>
            </a:r>
            <a:br>
              <a:rPr lang="en-US" dirty="0"/>
            </a:br>
            <a:r>
              <a:rPr lang="en-US" dirty="0"/>
              <a:t>(Calibri 32pt)</a:t>
            </a:r>
          </a:p>
          <a:p>
            <a:pPr lvl="1"/>
            <a:endParaRPr lang="en-US" dirty="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310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noFill/>
        </p:spPr>
        <p:txBody>
          <a:bodyPr/>
          <a:lstStyle/>
          <a:p>
            <a:r>
              <a:rPr lang="en-US"/>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(Calibri 48pt)</a:t>
            </a:r>
          </a:p>
          <a:p>
            <a:pPr lvl="1"/>
            <a:r>
              <a:rPr lang="en-US" dirty="0"/>
              <a:t>Presentation subtitle </a:t>
            </a:r>
            <a:br>
              <a:rPr lang="en-US" dirty="0"/>
            </a:br>
            <a:r>
              <a:rPr lang="en-US" dirty="0"/>
              <a:t>(Calibri 32pt)</a:t>
            </a:r>
          </a:p>
          <a:p>
            <a:pPr lvl="1"/>
            <a:endParaRPr lang="en-US" dirty="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927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a:solidFill>
                  <a:srgbClr val="002B4C"/>
                </a:solidFill>
              </a:rPr>
              <a:t>Click to add Presentation title signpost </a:t>
            </a:r>
            <a:endParaRPr lang="en-US" dirty="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noFill/>
        </p:spPr>
        <p:txBody>
          <a:bodyPr/>
          <a:lstStyle/>
          <a:p>
            <a:r>
              <a:rPr lang="en-US"/>
              <a:t>Click icon to add picture</a:t>
            </a:r>
            <a:endParaRPr lang="en-GB" dirty="0"/>
          </a:p>
        </p:txBody>
      </p:sp>
      <p:sp>
        <p:nvSpPr>
          <p:cNvPr id="68" name="Picture Placeholder 276"/>
          <p:cNvSpPr>
            <a:spLocks noGrp="1"/>
          </p:cNvSpPr>
          <p:nvPr>
            <p:ph type="pic" sz="quarter" idx="15"/>
          </p:nvPr>
        </p:nvSpPr>
        <p:spPr>
          <a:xfrm>
            <a:off x="9145976" y="4114799"/>
            <a:ext cx="3049200" cy="2743200"/>
          </a:xfrm>
          <a:noFill/>
        </p:spPr>
        <p:txBody>
          <a:bodyPr/>
          <a:lstStyle/>
          <a:p>
            <a:r>
              <a:rPr lang="en-US"/>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 title  (Calibri 48pt)</a:t>
            </a:r>
          </a:p>
          <a:p>
            <a:pPr lvl="1"/>
            <a:r>
              <a:rPr lang="en-US" dirty="0"/>
              <a:t>Presentation subtitle </a:t>
            </a:r>
            <a:br>
              <a:rPr lang="en-US" dirty="0"/>
            </a:br>
            <a:r>
              <a:rPr lang="en-US" dirty="0"/>
              <a:t>(Calibri 32pt)</a:t>
            </a:r>
          </a:p>
          <a:p>
            <a:pPr lvl="1"/>
            <a:endParaRPr lang="en-US" dirty="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208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sz="3200" b="1" dirty="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slide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dirty="0"/>
              <a:t>Small image and text </a:t>
            </a:r>
            <a:r>
              <a:rPr lang="en-GB" sz="3200" b="1" dirty="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p:spPr>
        <p:txBody>
          <a:bodyPr/>
          <a:lstStyle/>
          <a:p>
            <a:r>
              <a:rPr lang="en-US"/>
              <a:t>Click icon to add picture</a:t>
            </a:r>
            <a:endParaRPr lang="en-GB"/>
          </a:p>
        </p:txBody>
      </p:sp>
    </p:spTree>
    <p:extLst>
      <p:ext uri="{BB962C8B-B14F-4D97-AF65-F5344CB8AC3E}">
        <p14:creationId xmlns:p14="http://schemas.microsoft.com/office/powerpoint/2010/main" val="225358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dirty="0"/>
              <a:t>Medium image and text </a:t>
            </a:r>
            <a:r>
              <a:rPr lang="en-GB" sz="3200" b="1" dirty="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30/06/2020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p:spPr>
        <p:txBody>
          <a:bodyPr/>
          <a:lstStyle/>
          <a:p>
            <a:r>
              <a:rPr lang="en-US"/>
              <a:t>Click icon to add picture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FA1F4-1D2C-43EA-A807-DE4AD1C343E9}" type="datetimeFigureOut">
              <a:rPr lang="en-GB" smtClean="0"/>
              <a:t>30/06/2020</a:t>
            </a:fld>
            <a:endParaRPr lang="en-GB"/>
          </a:p>
        </p:txBody>
      </p:sp>
      <p:sp>
        <p:nvSpPr>
          <p:cNvPr id="5" name="Footer Placeholder 4"/>
          <p:cNvSpPr>
            <a:spLocks noGrp="1"/>
          </p:cNvSpPr>
          <p:nvPr>
            <p:ph type="ftr" sz="quarter" idx="3"/>
          </p:nvPr>
        </p:nvSpPr>
        <p:spPr>
          <a:xfrm>
            <a:off x="3051175" y="639159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668000" y="6394766"/>
            <a:ext cx="1060450" cy="369570"/>
          </a:xfrm>
          <a:prstGeom prst="rect">
            <a:avLst/>
          </a:prstGeom>
        </p:spPr>
        <p:txBody>
          <a:bodyPr vert="horz" lIns="91440" tIns="45720" rIns="91440" bIns="45720" rtlCol="0" anchor="ctr"/>
          <a:lstStyle>
            <a:lvl1pPr algn="r">
              <a:defRPr sz="1200">
                <a:solidFill>
                  <a:schemeClr val="tx1">
                    <a:tint val="75000"/>
                  </a:schemeClr>
                </a:solidFill>
              </a:defRPr>
            </a:lvl1pPr>
          </a:lstStyle>
          <a:p>
            <a:fld id="{B0B34E4B-25F1-4D72-B319-B9B5A0ABC919}" type="slidenum">
              <a:rPr lang="en-GB" smtClean="0"/>
              <a:t>‹#›</a:t>
            </a:fld>
            <a:endParaRPr lang="en-GB"/>
          </a:p>
        </p:txBody>
      </p:sp>
      <p:sp>
        <p:nvSpPr>
          <p:cNvPr id="60" name="Text Placeholder 59"/>
          <p:cNvSpPr>
            <a:spLocks noGrp="1"/>
          </p:cNvSpPr>
          <p:nvPr>
            <p:ph type="body" idx="1"/>
          </p:nvPr>
        </p:nvSpPr>
        <p:spPr>
          <a:xfrm>
            <a:off x="457200" y="1752599"/>
            <a:ext cx="11277600" cy="463899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Sixth level</a:t>
            </a:r>
          </a:p>
          <a:p>
            <a:pPr lvl="7"/>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31" r:id="rId20"/>
    <p:sldLayoutId id="2147483732" r:id="rId21"/>
  </p:sldLayoutIdLst>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5163552"/>
            <a:ext cx="5634678" cy="982800"/>
          </a:xfrm>
        </p:spPr>
        <p:txBody>
          <a:bodyPr/>
          <a:lstStyle/>
          <a:p>
            <a:r>
              <a:rPr lang="en-GB" dirty="0"/>
              <a:t>Rosie Smith, Regional Agent</a:t>
            </a:r>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90" r="6790"/>
          <a:stretch>
            <a:fillRect/>
          </a:stretch>
        </p:blipFill>
        <p:spPr>
          <a:xfrm>
            <a:off x="6858000" y="1371599"/>
            <a:ext cx="5334000" cy="4116388"/>
          </a:xfrm>
        </p:spPr>
      </p:pic>
      <p:sp>
        <p:nvSpPr>
          <p:cNvPr id="6" name="Text Placeholder 5"/>
          <p:cNvSpPr>
            <a:spLocks noGrp="1"/>
          </p:cNvSpPr>
          <p:nvPr>
            <p:ph type="body" sz="quarter" idx="15"/>
          </p:nvPr>
        </p:nvSpPr>
        <p:spPr>
          <a:xfrm>
            <a:off x="209550" y="1752600"/>
            <a:ext cx="5882328" cy="3735387"/>
          </a:xfrm>
        </p:spPr>
        <p:txBody>
          <a:bodyPr/>
          <a:lstStyle/>
          <a:p>
            <a:r>
              <a:rPr lang="en-GB" dirty="0"/>
              <a:t>Economic update</a:t>
            </a:r>
          </a:p>
          <a:p>
            <a:r>
              <a:rPr lang="en-GB" dirty="0"/>
              <a:t>30 June 2020</a:t>
            </a:r>
          </a:p>
          <a:p>
            <a:r>
              <a:rPr lang="en-GB" sz="4000" i="1" dirty="0"/>
              <a:t>for Blusource Recruitment</a:t>
            </a:r>
          </a:p>
          <a:p>
            <a:endParaRPr lang="en-GB" dirty="0"/>
          </a:p>
        </p:txBody>
      </p:sp>
      <p:sp>
        <p:nvSpPr>
          <p:cNvPr id="9" name="Text Box 5"/>
          <p:cNvSpPr txBox="1">
            <a:spLocks noChangeArrowheads="1"/>
          </p:cNvSpPr>
          <p:nvPr/>
        </p:nvSpPr>
        <p:spPr bwMode="auto">
          <a:xfrm>
            <a:off x="379784" y="6353829"/>
            <a:ext cx="3308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a:spcBef>
                <a:spcPct val="50000"/>
              </a:spcBef>
              <a:defRPr/>
            </a:pPr>
            <a:r>
              <a:rPr lang="en-GB" sz="2000" b="1" baseline="0" dirty="0">
                <a:latin typeface="+mn-lt"/>
              </a:rPr>
              <a:t>East Midlands Agency</a:t>
            </a:r>
          </a:p>
        </p:txBody>
      </p:sp>
    </p:spTree>
    <p:extLst>
      <p:ext uri="{BB962C8B-B14F-4D97-AF65-F5344CB8AC3E}">
        <p14:creationId xmlns:p14="http://schemas.microsoft.com/office/powerpoint/2010/main" val="125401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Recent data on the UK economy</a:t>
            </a:r>
          </a:p>
        </p:txBody>
      </p:sp>
      <p:graphicFrame>
        <p:nvGraphicFramePr>
          <p:cNvPr id="5" name="Table 4"/>
          <p:cNvGraphicFramePr>
            <a:graphicFrameLocks noGrp="1"/>
          </p:cNvGraphicFramePr>
          <p:nvPr/>
        </p:nvGraphicFramePr>
        <p:xfrm>
          <a:off x="1823933" y="1587878"/>
          <a:ext cx="8127999" cy="418653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44376422"/>
                    </a:ext>
                  </a:extLst>
                </a:gridCol>
                <a:gridCol w="2709333">
                  <a:extLst>
                    <a:ext uri="{9D8B030D-6E8A-4147-A177-3AD203B41FA5}">
                      <a16:colId xmlns:a16="http://schemas.microsoft.com/office/drawing/2014/main" val="1912748641"/>
                    </a:ext>
                  </a:extLst>
                </a:gridCol>
                <a:gridCol w="2709333">
                  <a:extLst>
                    <a:ext uri="{9D8B030D-6E8A-4147-A177-3AD203B41FA5}">
                      <a16:colId xmlns:a16="http://schemas.microsoft.com/office/drawing/2014/main" val="3310172336"/>
                    </a:ext>
                  </a:extLst>
                </a:gridCol>
              </a:tblGrid>
              <a:tr h="999270">
                <a:tc>
                  <a:txBody>
                    <a:bodyPr/>
                    <a:lstStyle/>
                    <a:p>
                      <a:endParaRPr lang="en-GB" dirty="0"/>
                    </a:p>
                  </a:txBody>
                  <a:tcPr/>
                </a:tc>
                <a:tc>
                  <a:txBody>
                    <a:bodyPr/>
                    <a:lstStyle/>
                    <a:p>
                      <a:r>
                        <a:rPr lang="en-GB" dirty="0"/>
                        <a:t>Latest</a:t>
                      </a:r>
                      <a:r>
                        <a:rPr lang="en-GB" baseline="0" dirty="0"/>
                        <a:t> data</a:t>
                      </a:r>
                      <a:endParaRPr lang="en-GB" dirty="0"/>
                    </a:p>
                  </a:txBody>
                  <a:tcPr/>
                </a:tc>
                <a:tc>
                  <a:txBody>
                    <a:bodyPr/>
                    <a:lstStyle/>
                    <a:p>
                      <a:r>
                        <a:rPr lang="en-GB" dirty="0"/>
                        <a:t>Expected</a:t>
                      </a:r>
                      <a:r>
                        <a:rPr lang="en-GB" baseline="0" dirty="0"/>
                        <a:t> Q2 / end June</a:t>
                      </a:r>
                      <a:endParaRPr lang="en-GB" dirty="0"/>
                    </a:p>
                  </a:txBody>
                  <a:tcPr/>
                </a:tc>
                <a:extLst>
                  <a:ext uri="{0D108BD9-81ED-4DB2-BD59-A6C34878D82A}">
                    <a16:rowId xmlns:a16="http://schemas.microsoft.com/office/drawing/2014/main" val="446028090"/>
                  </a:ext>
                </a:extLst>
              </a:tr>
              <a:tr h="999270">
                <a:tc>
                  <a:txBody>
                    <a:bodyPr/>
                    <a:lstStyle/>
                    <a:p>
                      <a:r>
                        <a:rPr lang="en-GB" dirty="0"/>
                        <a:t>Gross</a:t>
                      </a:r>
                      <a:r>
                        <a:rPr lang="en-GB" baseline="0" dirty="0"/>
                        <a:t> Domestic Product</a:t>
                      </a:r>
                      <a:endParaRPr lang="en-GB" dirty="0"/>
                    </a:p>
                  </a:txBody>
                  <a:tcPr/>
                </a:tc>
                <a:tc>
                  <a:txBody>
                    <a:bodyPr/>
                    <a:lstStyle/>
                    <a:p>
                      <a:r>
                        <a:rPr lang="en-GB" dirty="0"/>
                        <a:t>March</a:t>
                      </a:r>
                      <a:r>
                        <a:rPr lang="en-GB" baseline="0" dirty="0"/>
                        <a:t> -6%</a:t>
                      </a:r>
                      <a:endParaRPr lang="en-GB" dirty="0"/>
                    </a:p>
                    <a:p>
                      <a:r>
                        <a:rPr lang="en-GB" dirty="0"/>
                        <a:t>April -20%</a:t>
                      </a:r>
                    </a:p>
                  </a:txBody>
                  <a:tcPr/>
                </a:tc>
                <a:tc>
                  <a:txBody>
                    <a:bodyPr/>
                    <a:lstStyle/>
                    <a:p>
                      <a:r>
                        <a:rPr lang="en-GB" dirty="0"/>
                        <a:t>Q2 probably less negative than minus</a:t>
                      </a:r>
                      <a:r>
                        <a:rPr lang="en-GB" baseline="0" dirty="0"/>
                        <a:t> -25% feared in March</a:t>
                      </a:r>
                      <a:endParaRPr lang="en-GB" dirty="0"/>
                    </a:p>
                  </a:txBody>
                  <a:tcPr/>
                </a:tc>
                <a:extLst>
                  <a:ext uri="{0D108BD9-81ED-4DB2-BD59-A6C34878D82A}">
                    <a16:rowId xmlns:a16="http://schemas.microsoft.com/office/drawing/2014/main" val="2805278949"/>
                  </a:ext>
                </a:extLst>
              </a:tr>
              <a:tr h="999270">
                <a:tc>
                  <a:txBody>
                    <a:bodyPr/>
                    <a:lstStyle/>
                    <a:p>
                      <a:r>
                        <a:rPr lang="en-GB" dirty="0"/>
                        <a:t>Unemployment</a:t>
                      </a:r>
                    </a:p>
                  </a:txBody>
                  <a:tcPr/>
                </a:tc>
                <a:tc>
                  <a:txBody>
                    <a:bodyPr/>
                    <a:lstStyle/>
                    <a:p>
                      <a:r>
                        <a:rPr lang="en-GB" dirty="0"/>
                        <a:t>End March 3.9%</a:t>
                      </a:r>
                    </a:p>
                    <a:p>
                      <a:r>
                        <a:rPr lang="en-GB" dirty="0"/>
                        <a:t>End April 3.9%</a:t>
                      </a:r>
                    </a:p>
                  </a:txBody>
                  <a:tcPr/>
                </a:tc>
                <a:tc>
                  <a:txBody>
                    <a:bodyPr/>
                    <a:lstStyle/>
                    <a:p>
                      <a:r>
                        <a:rPr lang="en-GB" dirty="0"/>
                        <a:t>Risk</a:t>
                      </a:r>
                      <a:r>
                        <a:rPr lang="en-GB" baseline="0" dirty="0"/>
                        <a:t> of high &amp; persistent unemployment, perhaps up to 9% in next few months</a:t>
                      </a:r>
                      <a:endParaRPr lang="en-GB" dirty="0"/>
                    </a:p>
                  </a:txBody>
                  <a:tcPr/>
                </a:tc>
                <a:extLst>
                  <a:ext uri="{0D108BD9-81ED-4DB2-BD59-A6C34878D82A}">
                    <a16:rowId xmlns:a16="http://schemas.microsoft.com/office/drawing/2014/main" val="2752223395"/>
                  </a:ext>
                </a:extLst>
              </a:tr>
              <a:tr h="999270">
                <a:tc>
                  <a:txBody>
                    <a:bodyPr/>
                    <a:lstStyle/>
                    <a:p>
                      <a:r>
                        <a:rPr lang="en-GB" dirty="0"/>
                        <a:t>CPI Inflation</a:t>
                      </a:r>
                    </a:p>
                  </a:txBody>
                  <a:tcPr/>
                </a:tc>
                <a:tc>
                  <a:txBody>
                    <a:bodyPr/>
                    <a:lstStyle/>
                    <a:p>
                      <a:r>
                        <a:rPr lang="en-GB" dirty="0"/>
                        <a:t>March 1.5%</a:t>
                      </a:r>
                    </a:p>
                    <a:p>
                      <a:r>
                        <a:rPr lang="en-GB" dirty="0"/>
                        <a:t>April</a:t>
                      </a:r>
                      <a:r>
                        <a:rPr lang="en-GB" baseline="0" dirty="0"/>
                        <a:t> 0.8%</a:t>
                      </a:r>
                    </a:p>
                    <a:p>
                      <a:r>
                        <a:rPr lang="en-GB" baseline="0" dirty="0"/>
                        <a:t>May 0.5%</a:t>
                      </a:r>
                      <a:endParaRPr lang="en-GB" dirty="0"/>
                    </a:p>
                  </a:txBody>
                  <a:tcPr/>
                </a:tc>
                <a:tc>
                  <a:txBody>
                    <a:bodyPr/>
                    <a:lstStyle/>
                    <a:p>
                      <a:r>
                        <a:rPr lang="en-GB" dirty="0"/>
                        <a:t>June</a:t>
                      </a:r>
                      <a:r>
                        <a:rPr lang="en-GB" baseline="0" dirty="0"/>
                        <a:t> around 0.5% </a:t>
                      </a:r>
                      <a:endParaRPr lang="en-GB" dirty="0"/>
                    </a:p>
                  </a:txBody>
                  <a:tcPr/>
                </a:tc>
                <a:extLst>
                  <a:ext uri="{0D108BD9-81ED-4DB2-BD59-A6C34878D82A}">
                    <a16:rowId xmlns:a16="http://schemas.microsoft.com/office/drawing/2014/main" val="4011112664"/>
                  </a:ext>
                </a:extLst>
              </a:tr>
            </a:tbl>
          </a:graphicData>
        </a:graphic>
      </p:graphicFrame>
    </p:spTree>
    <p:extLst>
      <p:ext uri="{BB962C8B-B14F-4D97-AF65-F5344CB8AC3E}">
        <p14:creationId xmlns:p14="http://schemas.microsoft.com/office/powerpoint/2010/main" val="45968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is expected to have a large impact on firms’ sales, employment and investment over the next year</a:t>
            </a:r>
          </a:p>
        </p:txBody>
      </p:sp>
      <p:pic>
        <p:nvPicPr>
          <p:cNvPr id="4" name="Chart Placeholder 3" descr="C:\Users\308841\AppData\Local\Microsoft\Windows\INetCache\Content.MSO\F92D7453.tmp"/>
          <p:cNvPicPr>
            <a:picLocks noGrp="1"/>
          </p:cNvPicPr>
          <p:nvPr>
            <p:ph type="chart" sz="quarter" idx="13"/>
          </p:nvPr>
        </p:nvPicPr>
        <p:blipFill>
          <a:blip r:embed="rId3">
            <a:extLst>
              <a:ext uri="{28A0092B-C50C-407E-A947-70E740481C1C}">
                <a14:useLocalDpi xmlns:a14="http://schemas.microsoft.com/office/drawing/2010/main" val="0"/>
              </a:ext>
            </a:extLst>
          </a:blip>
          <a:srcRect/>
          <a:stretch>
            <a:fillRect/>
          </a:stretch>
        </p:blipFill>
        <p:spPr bwMode="auto">
          <a:xfrm>
            <a:off x="1435561" y="1587171"/>
            <a:ext cx="8821828" cy="4245090"/>
          </a:xfrm>
          <a:prstGeom prst="rect">
            <a:avLst/>
          </a:prstGeom>
          <a:noFill/>
          <a:ln>
            <a:noFill/>
          </a:ln>
        </p:spPr>
      </p:pic>
    </p:spTree>
    <p:extLst>
      <p:ext uri="{BB962C8B-B14F-4D97-AF65-F5344CB8AC3E}">
        <p14:creationId xmlns:p14="http://schemas.microsoft.com/office/powerpoint/2010/main" val="275359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Largest sales impacts in 2020 Q2 are expected in highly consumer-facing services </a:t>
            </a:r>
          </a:p>
        </p:txBody>
      </p:sp>
      <p:pic>
        <p:nvPicPr>
          <p:cNvPr id="4" name="Chart Placeholder 3" descr="C:\Users\308841\AppData\Local\Microsoft\Windows\INetCache\Content.MSO\BC1104D9.tmp"/>
          <p:cNvPicPr>
            <a:picLocks noGrp="1"/>
          </p:cNvPicPr>
          <p:nvPr>
            <p:ph type="chart" sz="quarter" idx="13"/>
          </p:nvPr>
        </p:nvPicPr>
        <p:blipFill>
          <a:blip r:embed="rId3">
            <a:extLst>
              <a:ext uri="{28A0092B-C50C-407E-A947-70E740481C1C}">
                <a14:useLocalDpi xmlns:a14="http://schemas.microsoft.com/office/drawing/2010/main" val="0"/>
              </a:ext>
            </a:extLst>
          </a:blip>
          <a:srcRect/>
          <a:stretch>
            <a:fillRect/>
          </a:stretch>
        </p:blipFill>
        <p:spPr bwMode="auto">
          <a:xfrm>
            <a:off x="1047059" y="1843013"/>
            <a:ext cx="9579880" cy="3941870"/>
          </a:xfrm>
          <a:prstGeom prst="rect">
            <a:avLst/>
          </a:prstGeom>
          <a:noFill/>
          <a:ln>
            <a:noFill/>
          </a:ln>
        </p:spPr>
      </p:pic>
    </p:spTree>
    <p:extLst>
      <p:ext uri="{BB962C8B-B14F-4D97-AF65-F5344CB8AC3E}">
        <p14:creationId xmlns:p14="http://schemas.microsoft.com/office/powerpoint/2010/main" val="15640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2515" y="1317172"/>
            <a:ext cx="5508170" cy="5164189"/>
          </a:xfrm>
          <a:prstGeom prst="rect">
            <a:avLst/>
          </a:prstGeom>
        </p:spPr>
      </p:pic>
      <p:sp>
        <p:nvSpPr>
          <p:cNvPr id="4" name="Text Placeholder 2"/>
          <p:cNvSpPr txBox="1">
            <a:spLocks/>
          </p:cNvSpPr>
          <p:nvPr/>
        </p:nvSpPr>
        <p:spPr>
          <a:xfrm>
            <a:off x="6368143" y="1317172"/>
            <a:ext cx="5436864" cy="4629150"/>
          </a:xfrm>
          <a:prstGeom prst="rect">
            <a:avLst/>
          </a:prstGeom>
        </p:spPr>
        <p:txBody>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also</a:t>
            </a:r>
          </a:p>
          <a:p>
            <a:r>
              <a:rPr lang="en-GB" sz="2400" dirty="0"/>
              <a:t>Term Funding Scheme – with additional incentives for SME lending</a:t>
            </a:r>
          </a:p>
          <a:p>
            <a:r>
              <a:rPr lang="en-GB" sz="2400" dirty="0"/>
              <a:t>Countercyclical buffer for banks reduced from 1% to 0%</a:t>
            </a:r>
          </a:p>
          <a:p>
            <a:r>
              <a:rPr lang="en-GB" sz="2400" dirty="0" err="1"/>
              <a:t>Covid</a:t>
            </a:r>
            <a:r>
              <a:rPr lang="en-GB" sz="2400" dirty="0"/>
              <a:t> Corporate Financing Facility (CCFF)</a:t>
            </a:r>
          </a:p>
          <a:p>
            <a:r>
              <a:rPr lang="en-GB" sz="2400" dirty="0"/>
              <a:t>Increase of £200bn in asset purchases to £645bn announced March</a:t>
            </a:r>
          </a:p>
          <a:p>
            <a:r>
              <a:rPr lang="en-GB" sz="2400" dirty="0"/>
              <a:t>Increase of £100bn in asset purchases to £745bn announced June</a:t>
            </a:r>
          </a:p>
        </p:txBody>
      </p:sp>
      <p:sp>
        <p:nvSpPr>
          <p:cNvPr id="2" name="TextBox 1"/>
          <p:cNvSpPr txBox="1"/>
          <p:nvPr/>
        </p:nvSpPr>
        <p:spPr>
          <a:xfrm>
            <a:off x="1121229" y="424543"/>
            <a:ext cx="9405257" cy="646331"/>
          </a:xfrm>
          <a:prstGeom prst="rect">
            <a:avLst/>
          </a:prstGeom>
          <a:noFill/>
        </p:spPr>
        <p:txBody>
          <a:bodyPr wrap="square" rtlCol="0">
            <a:spAutoFit/>
          </a:bodyPr>
          <a:lstStyle/>
          <a:p>
            <a:r>
              <a:rPr lang="en-GB" sz="3600" b="1" dirty="0">
                <a:solidFill>
                  <a:srgbClr val="0070C0"/>
                </a:solidFill>
              </a:rPr>
              <a:t>Bank of England policy actions </a:t>
            </a:r>
          </a:p>
        </p:txBody>
      </p:sp>
    </p:spTree>
    <p:extLst>
      <p:ext uri="{BB962C8B-B14F-4D97-AF65-F5344CB8AC3E}">
        <p14:creationId xmlns:p14="http://schemas.microsoft.com/office/powerpoint/2010/main" val="36959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80" y="427465"/>
            <a:ext cx="11277600" cy="912814"/>
          </a:xfrm>
        </p:spPr>
        <p:txBody>
          <a:bodyPr/>
          <a:lstStyle/>
          <a:p>
            <a:r>
              <a:rPr lang="en-GB" b="0" dirty="0"/>
              <a:t>Banks’ capital positions were over three times higher than their pre-global financial crisis levels</a:t>
            </a:r>
            <a:br>
              <a:rPr lang="en-US" altLang="en-US" dirty="0">
                <a:solidFill>
                  <a:srgbClr val="660066"/>
                </a:solidFill>
              </a:rPr>
            </a:br>
            <a:endParaRPr lang="en-GB" baseline="30000" dirty="0"/>
          </a:p>
        </p:txBody>
      </p:sp>
      <p:sp>
        <p:nvSpPr>
          <p:cNvPr id="9" name="TextBox 8"/>
          <p:cNvSpPr txBox="1"/>
          <p:nvPr/>
        </p:nvSpPr>
        <p:spPr>
          <a:xfrm>
            <a:off x="2829464" y="6402852"/>
            <a:ext cx="6502632" cy="338554"/>
          </a:xfrm>
          <a:prstGeom prst="rect">
            <a:avLst/>
          </a:prstGeom>
          <a:noFill/>
        </p:spPr>
        <p:txBody>
          <a:bodyPr wrap="square" rtlCol="0">
            <a:spAutoFit/>
          </a:bodyPr>
          <a:lstStyle/>
          <a:p>
            <a:pPr algn="ctr"/>
            <a:r>
              <a:rPr lang="en-GB" sz="800" dirty="0"/>
              <a:t>Sources: Participating banks’ Stress Testing Data Framework data submissions, PRA regulatory returns, published accounts, Bank analysis and calculations.: </a:t>
            </a:r>
          </a:p>
        </p:txBody>
      </p:sp>
      <p:sp>
        <p:nvSpPr>
          <p:cNvPr id="4" name="Rectangle 1"/>
          <p:cNvSpPr>
            <a:spLocks noChangeArrowheads="1"/>
          </p:cNvSpPr>
          <p:nvPr/>
        </p:nvSpPr>
        <p:spPr bwMode="auto">
          <a:xfrm>
            <a:off x="441980" y="1155613"/>
            <a:ext cx="9180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800" dirty="0"/>
              <a:t>Aggregate CET1 capital ratio of major UK banks since the financial crisis</a:t>
            </a:r>
            <a:r>
              <a:rPr lang="en-GB" sz="1800" baseline="30000" dirty="0"/>
              <a:t>(a)(b)</a:t>
            </a:r>
            <a:endParaRPr lang="en-GB" altLang="en-US" sz="1800" baseline="30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325" y="1441691"/>
            <a:ext cx="5464910" cy="4954490"/>
          </a:xfrm>
          <a:prstGeom prst="rect">
            <a:avLst/>
          </a:prstGeom>
        </p:spPr>
      </p:pic>
    </p:spTree>
    <p:extLst>
      <p:ext uri="{BB962C8B-B14F-4D97-AF65-F5344CB8AC3E}">
        <p14:creationId xmlns:p14="http://schemas.microsoft.com/office/powerpoint/2010/main" val="238630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21476" y="1448500"/>
            <a:ext cx="2179031" cy="2029930"/>
          </a:xfrm>
          <a:prstGeom prst="rect">
            <a:avLst/>
          </a:prstGeom>
        </p:spPr>
      </p:pic>
      <p:sp>
        <p:nvSpPr>
          <p:cNvPr id="4" name="Rectangle 3"/>
          <p:cNvSpPr/>
          <p:nvPr/>
        </p:nvSpPr>
        <p:spPr>
          <a:xfrm>
            <a:off x="8576328" y="3596490"/>
            <a:ext cx="2675073" cy="1323439"/>
          </a:xfrm>
          <a:prstGeom prst="rect">
            <a:avLst/>
          </a:prstGeom>
        </p:spPr>
        <p:txBody>
          <a:bodyPr wrap="square">
            <a:spAutoFit/>
          </a:bodyPr>
          <a:lstStyle/>
          <a:p>
            <a:pPr algn="ctr"/>
            <a:r>
              <a:rPr lang="en-GB" sz="2000" dirty="0">
                <a:solidFill>
                  <a:srgbClr val="005E6E"/>
                </a:solidFill>
                <a:latin typeface="Calibri" panose="020F0502020204030204" pitchFamily="34" charset="0"/>
                <a:ea typeface="Times New Roman" panose="02020603050405020304" pitchFamily="18" charset="0"/>
              </a:rPr>
              <a:t>This will help the economy recover and keep the financial system safe and stable</a:t>
            </a:r>
            <a:endParaRPr lang="en-GB" sz="2000" dirty="0"/>
          </a:p>
        </p:txBody>
      </p:sp>
      <p:pic>
        <p:nvPicPr>
          <p:cNvPr id="13" name="Picture 12"/>
          <p:cNvPicPr>
            <a:picLocks noChangeAspect="1"/>
          </p:cNvPicPr>
          <p:nvPr/>
        </p:nvPicPr>
        <p:blipFill>
          <a:blip r:embed="rId3"/>
          <a:stretch>
            <a:fillRect/>
          </a:stretch>
        </p:blipFill>
        <p:spPr>
          <a:xfrm>
            <a:off x="3177861" y="1443146"/>
            <a:ext cx="2407876" cy="2035284"/>
          </a:xfrm>
          <a:prstGeom prst="rect">
            <a:avLst/>
          </a:prstGeom>
        </p:spPr>
      </p:pic>
      <p:sp>
        <p:nvSpPr>
          <p:cNvPr id="14" name="Rectangle 13"/>
          <p:cNvSpPr/>
          <p:nvPr/>
        </p:nvSpPr>
        <p:spPr>
          <a:xfrm>
            <a:off x="3119003" y="3596490"/>
            <a:ext cx="2525593" cy="1631216"/>
          </a:xfrm>
          <a:prstGeom prst="rect">
            <a:avLst/>
          </a:prstGeom>
        </p:spPr>
        <p:txBody>
          <a:bodyPr wrap="square">
            <a:spAutoFit/>
          </a:bodyPr>
          <a:lstStyle/>
          <a:p>
            <a:pPr algn="ctr"/>
            <a:r>
              <a:rPr lang="en-GB" sz="2000" dirty="0">
                <a:solidFill>
                  <a:srgbClr val="005E6E"/>
                </a:solidFill>
                <a:latin typeface="Calibri" panose="020F0502020204030204" pitchFamily="34" charset="0"/>
                <a:ea typeface="Times New Roman" panose="02020603050405020304" pitchFamily="18" charset="0"/>
              </a:rPr>
              <a:t>We are supporting households and businesses, by keeping interest rates low… </a:t>
            </a:r>
            <a:endParaRPr lang="en-GB" sz="2000" dirty="0"/>
          </a:p>
        </p:txBody>
      </p:sp>
      <p:sp>
        <p:nvSpPr>
          <p:cNvPr id="16" name="Rectangle 15"/>
          <p:cNvSpPr/>
          <p:nvPr/>
        </p:nvSpPr>
        <p:spPr>
          <a:xfrm>
            <a:off x="514422" y="3596490"/>
            <a:ext cx="2050194" cy="1323439"/>
          </a:xfrm>
          <a:prstGeom prst="rect">
            <a:avLst/>
          </a:prstGeom>
        </p:spPr>
        <p:txBody>
          <a:bodyPr wrap="square">
            <a:spAutoFit/>
          </a:bodyPr>
          <a:lstStyle/>
          <a:p>
            <a:pPr algn="ctr"/>
            <a:r>
              <a:rPr lang="en-GB" sz="2000" dirty="0">
                <a:solidFill>
                  <a:srgbClr val="005E6E"/>
                </a:solidFill>
                <a:latin typeface="Calibri" panose="020F0502020204030204" pitchFamily="34" charset="0"/>
                <a:ea typeface="Times New Roman" panose="02020603050405020304" pitchFamily="18" charset="0"/>
              </a:rPr>
              <a:t>Covid-19 is dramatically reducing jobs and incomes in the UK</a:t>
            </a:r>
            <a:endParaRPr lang="en-GB" sz="2000" dirty="0"/>
          </a:p>
        </p:txBody>
      </p:sp>
      <p:pic>
        <p:nvPicPr>
          <p:cNvPr id="17" name="Picture 16"/>
          <p:cNvPicPr>
            <a:picLocks noChangeAspect="1"/>
          </p:cNvPicPr>
          <p:nvPr/>
        </p:nvPicPr>
        <p:blipFill>
          <a:blip r:embed="rId4"/>
          <a:stretch>
            <a:fillRect/>
          </a:stretch>
        </p:blipFill>
        <p:spPr>
          <a:xfrm>
            <a:off x="322175" y="1443146"/>
            <a:ext cx="2582292" cy="2035284"/>
          </a:xfrm>
          <a:prstGeom prst="rect">
            <a:avLst/>
          </a:prstGeom>
        </p:spPr>
      </p:pic>
      <p:pic>
        <p:nvPicPr>
          <p:cNvPr id="18" name="Picture 17"/>
          <p:cNvPicPr>
            <a:picLocks noChangeAspect="1"/>
          </p:cNvPicPr>
          <p:nvPr/>
        </p:nvPicPr>
        <p:blipFill>
          <a:blip r:embed="rId5"/>
          <a:stretch>
            <a:fillRect/>
          </a:stretch>
        </p:blipFill>
        <p:spPr>
          <a:xfrm>
            <a:off x="6190813" y="1469353"/>
            <a:ext cx="1839296" cy="2009077"/>
          </a:xfrm>
          <a:prstGeom prst="rect">
            <a:avLst/>
          </a:prstGeom>
        </p:spPr>
      </p:pic>
      <p:sp>
        <p:nvSpPr>
          <p:cNvPr id="19" name="Rectangle 18"/>
          <p:cNvSpPr/>
          <p:nvPr/>
        </p:nvSpPr>
        <p:spPr>
          <a:xfrm>
            <a:off x="6162927" y="3596490"/>
            <a:ext cx="1895069" cy="1015663"/>
          </a:xfrm>
          <a:prstGeom prst="rect">
            <a:avLst/>
          </a:prstGeom>
        </p:spPr>
        <p:txBody>
          <a:bodyPr wrap="square">
            <a:spAutoFit/>
          </a:bodyPr>
          <a:lstStyle/>
          <a:p>
            <a:pPr algn="ctr"/>
            <a:r>
              <a:rPr lang="en-GB" sz="2000" dirty="0">
                <a:solidFill>
                  <a:srgbClr val="005E6E"/>
                </a:solidFill>
                <a:latin typeface="Calibri" panose="020F0502020204030204" pitchFamily="34" charset="0"/>
                <a:ea typeface="Times New Roman" panose="02020603050405020304" pitchFamily="18" charset="0"/>
              </a:rPr>
              <a:t>…and helping banks to expand lending.</a:t>
            </a:r>
            <a:endParaRPr lang="en-GB" sz="2000" dirty="0"/>
          </a:p>
        </p:txBody>
      </p:sp>
    </p:spTree>
    <p:extLst>
      <p:ext uri="{BB962C8B-B14F-4D97-AF65-F5344CB8AC3E}">
        <p14:creationId xmlns:p14="http://schemas.microsoft.com/office/powerpoint/2010/main" val="371725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858FC-2483-42F1-881B-59794BFB0C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488240"/>
      </p:ext>
    </p:extLst>
  </p:cSld>
  <p:clrMapOvr>
    <a:masterClrMapping/>
  </p:clrMapOvr>
</p:sld>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B64A55-6530-4FE4-BD29-4F26691CF1C9}" vid="{0C4D0E0F-E829-498D-A51A-8185ED88B0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Bank_Std_Template_01_Bank_Blue</Template>
  <TotalTime>2105</TotalTime>
  <Words>538</Words>
  <Application>Microsoft Office PowerPoint</Application>
  <PresentationFormat>Widescreen</PresentationFormat>
  <Paragraphs>49</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Bank LINKS Template</vt:lpstr>
      <vt:lpstr>PowerPoint Presentation</vt:lpstr>
      <vt:lpstr>Recent data on the UK economy</vt:lpstr>
      <vt:lpstr>Covid-19 is expected to have a large impact on firms’ sales, employment and investment over the next year</vt:lpstr>
      <vt:lpstr>Largest sales impacts in 2020 Q2 are expected in highly consumer-facing services </vt:lpstr>
      <vt:lpstr>PowerPoint Presentation</vt:lpstr>
      <vt:lpstr>Banks’ capital positions were over three times higher than their pre-global financial crisis levels </vt:lpstr>
      <vt:lpstr>PowerPoint Presentation</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Conway, Sanam</dc:creator>
  <cp:lastModifiedBy>Bjorn Jones</cp:lastModifiedBy>
  <cp:revision>304</cp:revision>
  <cp:lastPrinted>2020-06-22T12:59:24Z</cp:lastPrinted>
  <dcterms:created xsi:type="dcterms:W3CDTF">2019-04-05T13:20:41Z</dcterms:created>
  <dcterms:modified xsi:type="dcterms:W3CDTF">2020-06-30T11:03:59Z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-658063878</vt:i4>
  </property>
  <property fmtid="{D5CDD505-2E9C-101B-9397-08002B2CF9AE}" pid="3" name="_NewReviewCycle">
    <vt:lpwstr/>
  </property>
  <property fmtid="{D5CDD505-2E9C-101B-9397-08002B2CF9AE}" pid="4" name="_EmailSubject">
    <vt:lpwstr>Blusource / Bank of England event 30 June</vt:lpwstr>
  </property>
  <property fmtid="{D5CDD505-2E9C-101B-9397-08002B2CF9AE}" pid="5" name="_AuthorEmail">
    <vt:lpwstr>Rosie.Smith@bankofengland.co.uk</vt:lpwstr>
  </property>
  <property fmtid="{D5CDD505-2E9C-101B-9397-08002B2CF9AE}" pid="6" name="_AuthorEmailDisplayName">
    <vt:lpwstr>Smith, Rosie</vt:lpwstr>
  </property>
</Properties>
</file>